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86" r:id="rId2"/>
    <p:sldId id="321" r:id="rId3"/>
    <p:sldId id="302" r:id="rId4"/>
    <p:sldId id="326" r:id="rId5"/>
    <p:sldId id="330" r:id="rId6"/>
    <p:sldId id="319" r:id="rId7"/>
    <p:sldId id="331" r:id="rId8"/>
    <p:sldId id="332" r:id="rId9"/>
    <p:sldId id="333" r:id="rId10"/>
    <p:sldId id="334" r:id="rId11"/>
    <p:sldId id="322" r:id="rId12"/>
    <p:sldId id="267" r:id="rId13"/>
    <p:sldId id="327" r:id="rId14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95"/>
    <p:restoredTop sz="93631" autoAdjust="0"/>
  </p:normalViewPr>
  <p:slideViewPr>
    <p:cSldViewPr snapToGrid="0" snapToObjects="1">
      <p:cViewPr varScale="1">
        <p:scale>
          <a:sx n="77" d="100"/>
          <a:sy n="77" d="100"/>
        </p:scale>
        <p:origin x="1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3DF1EA-9F0E-42BA-948D-B81246D188F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E25EF3-3B1A-4450-B62D-30F826A61380}">
      <dgm:prSet phldrT="[Text]"/>
      <dgm:spPr/>
      <dgm:t>
        <a:bodyPr/>
        <a:lstStyle/>
        <a:p>
          <a:r>
            <a:rPr lang="en-US" dirty="0"/>
            <a:t>2. The King’s Dream</a:t>
          </a:r>
        </a:p>
      </dgm:t>
    </dgm:pt>
    <dgm:pt modelId="{54C16C69-7A1A-4228-9A18-3EBFA3FC43BD}" type="parTrans" cxnId="{9B1760E3-83C9-4284-B26A-B6B78C517EA7}">
      <dgm:prSet/>
      <dgm:spPr/>
      <dgm:t>
        <a:bodyPr/>
        <a:lstStyle/>
        <a:p>
          <a:endParaRPr lang="en-US"/>
        </a:p>
      </dgm:t>
    </dgm:pt>
    <dgm:pt modelId="{313CD586-F9FD-464F-BBB4-A9369CDAF8B4}" type="sibTrans" cxnId="{9B1760E3-83C9-4284-B26A-B6B78C517EA7}">
      <dgm:prSet/>
      <dgm:spPr/>
      <dgm:t>
        <a:bodyPr/>
        <a:lstStyle/>
        <a:p>
          <a:endParaRPr lang="en-US"/>
        </a:p>
      </dgm:t>
    </dgm:pt>
    <dgm:pt modelId="{4393E6F3-7D26-4BA1-AF4E-7FC1A7C2D08B}">
      <dgm:prSet phldrT="[Text]"/>
      <dgm:spPr/>
      <dgm:t>
        <a:bodyPr/>
        <a:lstStyle/>
        <a:p>
          <a:r>
            <a:rPr lang="en-US" dirty="0"/>
            <a:t>7. Daniel’s Dream</a:t>
          </a:r>
        </a:p>
      </dgm:t>
    </dgm:pt>
    <dgm:pt modelId="{7D2C383B-5A94-496E-9755-D7624A698D27}" type="parTrans" cxnId="{C625FEFE-A82B-45A6-8B6E-58951E4762F1}">
      <dgm:prSet/>
      <dgm:spPr/>
      <dgm:t>
        <a:bodyPr/>
        <a:lstStyle/>
        <a:p>
          <a:endParaRPr lang="en-US"/>
        </a:p>
      </dgm:t>
    </dgm:pt>
    <dgm:pt modelId="{8208EF07-67D4-4FFE-BE3A-CB4DFE02A837}" type="sibTrans" cxnId="{C625FEFE-A82B-45A6-8B6E-58951E4762F1}">
      <dgm:prSet/>
      <dgm:spPr/>
      <dgm:t>
        <a:bodyPr/>
        <a:lstStyle/>
        <a:p>
          <a:endParaRPr lang="en-US"/>
        </a:p>
      </dgm:t>
    </dgm:pt>
    <dgm:pt modelId="{530933FD-19CB-4EA6-8198-9E8279CF7925}">
      <dgm:prSet phldrT="[Text]"/>
      <dgm:spPr/>
      <dgm:t>
        <a:bodyPr/>
        <a:lstStyle/>
        <a:p>
          <a:r>
            <a:rPr lang="en-US" dirty="0"/>
            <a:t>3. The Fiery Furnace</a:t>
          </a:r>
        </a:p>
      </dgm:t>
    </dgm:pt>
    <dgm:pt modelId="{38F288F4-EDAA-4B45-86CC-1746C2DFC34D}" type="parTrans" cxnId="{F68AD9C0-3883-4E6F-9522-012D9724ADAF}">
      <dgm:prSet/>
      <dgm:spPr/>
      <dgm:t>
        <a:bodyPr/>
        <a:lstStyle/>
        <a:p>
          <a:endParaRPr lang="en-US"/>
        </a:p>
      </dgm:t>
    </dgm:pt>
    <dgm:pt modelId="{0C6D1B1B-BA0F-4AF9-B0CE-2C9788E26FAE}" type="sibTrans" cxnId="{F68AD9C0-3883-4E6F-9522-012D9724ADAF}">
      <dgm:prSet/>
      <dgm:spPr/>
      <dgm:t>
        <a:bodyPr/>
        <a:lstStyle/>
        <a:p>
          <a:endParaRPr lang="en-US"/>
        </a:p>
      </dgm:t>
    </dgm:pt>
    <dgm:pt modelId="{1F1A0B2F-EA84-492A-92C4-F18AAF8365D9}">
      <dgm:prSet phldrT="[Text]"/>
      <dgm:spPr/>
      <dgm:t>
        <a:bodyPr/>
        <a:lstStyle/>
        <a:p>
          <a:r>
            <a:rPr lang="en-US" dirty="0"/>
            <a:t>6. The Lion’s Den</a:t>
          </a:r>
        </a:p>
      </dgm:t>
    </dgm:pt>
    <dgm:pt modelId="{3FE9054D-B071-4D7C-A787-56A33884E287}" type="parTrans" cxnId="{10BD5ECD-2EFF-4506-9454-B400B1A9A510}">
      <dgm:prSet/>
      <dgm:spPr/>
      <dgm:t>
        <a:bodyPr/>
        <a:lstStyle/>
        <a:p>
          <a:endParaRPr lang="en-US"/>
        </a:p>
      </dgm:t>
    </dgm:pt>
    <dgm:pt modelId="{151CFD5D-7D3C-4BCF-9D78-B266E474503B}" type="sibTrans" cxnId="{10BD5ECD-2EFF-4506-9454-B400B1A9A510}">
      <dgm:prSet/>
      <dgm:spPr/>
      <dgm:t>
        <a:bodyPr/>
        <a:lstStyle/>
        <a:p>
          <a:endParaRPr lang="en-US"/>
        </a:p>
      </dgm:t>
    </dgm:pt>
    <dgm:pt modelId="{0C7D699A-6DD9-4AE6-9A91-CECF1F525C39}">
      <dgm:prSet phldrT="[Text]"/>
      <dgm:spPr/>
      <dgm:t>
        <a:bodyPr/>
        <a:lstStyle/>
        <a:p>
          <a:r>
            <a:rPr lang="en-US" dirty="0"/>
            <a:t>4. Nebuchadnezzar’s Pride</a:t>
          </a:r>
        </a:p>
      </dgm:t>
    </dgm:pt>
    <dgm:pt modelId="{309CF30F-7A09-4E45-886A-BEE712F3F952}" type="parTrans" cxnId="{33DBFD47-5B65-4905-B47A-EDB3352AC107}">
      <dgm:prSet/>
      <dgm:spPr/>
      <dgm:t>
        <a:bodyPr/>
        <a:lstStyle/>
        <a:p>
          <a:endParaRPr lang="en-US"/>
        </a:p>
      </dgm:t>
    </dgm:pt>
    <dgm:pt modelId="{B3CFAD72-B1FD-4399-82BE-1ADCA139EE8C}" type="sibTrans" cxnId="{33DBFD47-5B65-4905-B47A-EDB3352AC107}">
      <dgm:prSet/>
      <dgm:spPr/>
      <dgm:t>
        <a:bodyPr/>
        <a:lstStyle/>
        <a:p>
          <a:endParaRPr lang="en-US"/>
        </a:p>
      </dgm:t>
    </dgm:pt>
    <dgm:pt modelId="{5AA44E8B-A652-4EEB-98F6-B484594004A3}">
      <dgm:prSet phldrT="[Text]"/>
      <dgm:spPr/>
      <dgm:t>
        <a:bodyPr/>
        <a:lstStyle/>
        <a:p>
          <a:r>
            <a:rPr lang="en-US" dirty="0"/>
            <a:t>5. Belshazzar’s Pride</a:t>
          </a:r>
        </a:p>
      </dgm:t>
    </dgm:pt>
    <dgm:pt modelId="{15CC1C3D-8169-4D96-889D-5DFD9E5B4F5B}" type="parTrans" cxnId="{5F4AB89F-D744-4A2A-9885-A2CB5610AE71}">
      <dgm:prSet/>
      <dgm:spPr/>
      <dgm:t>
        <a:bodyPr/>
        <a:lstStyle/>
        <a:p>
          <a:endParaRPr lang="en-US"/>
        </a:p>
      </dgm:t>
    </dgm:pt>
    <dgm:pt modelId="{7542994A-E04E-4253-9EE1-D6DF089B3D7A}" type="sibTrans" cxnId="{5F4AB89F-D744-4A2A-9885-A2CB5610AE71}">
      <dgm:prSet/>
      <dgm:spPr/>
      <dgm:t>
        <a:bodyPr/>
        <a:lstStyle/>
        <a:p>
          <a:endParaRPr lang="en-US"/>
        </a:p>
      </dgm:t>
    </dgm:pt>
    <dgm:pt modelId="{29FE9A4E-4FC3-44FE-B735-27B623AAE133}" type="pres">
      <dgm:prSet presAssocID="{FC3DF1EA-9F0E-42BA-948D-B81246D188F4}" presName="diagram" presStyleCnt="0">
        <dgm:presLayoutVars>
          <dgm:dir/>
          <dgm:resizeHandles val="exact"/>
        </dgm:presLayoutVars>
      </dgm:prSet>
      <dgm:spPr/>
    </dgm:pt>
    <dgm:pt modelId="{6ED82FFB-443B-4741-AC22-50EB0B99576E}" type="pres">
      <dgm:prSet presAssocID="{D2E25EF3-3B1A-4450-B62D-30F826A61380}" presName="node" presStyleLbl="node1" presStyleIdx="0" presStyleCnt="6">
        <dgm:presLayoutVars>
          <dgm:bulletEnabled val="1"/>
        </dgm:presLayoutVars>
      </dgm:prSet>
      <dgm:spPr/>
    </dgm:pt>
    <dgm:pt modelId="{75094B56-81ED-4023-B9AB-55C6047B0145}" type="pres">
      <dgm:prSet presAssocID="{313CD586-F9FD-464F-BBB4-A9369CDAF8B4}" presName="sibTrans" presStyleCnt="0"/>
      <dgm:spPr/>
    </dgm:pt>
    <dgm:pt modelId="{F82C7D70-E20A-47D1-BBB8-5DEE40FB35DA}" type="pres">
      <dgm:prSet presAssocID="{4393E6F3-7D26-4BA1-AF4E-7FC1A7C2D08B}" presName="node" presStyleLbl="node1" presStyleIdx="1" presStyleCnt="6">
        <dgm:presLayoutVars>
          <dgm:bulletEnabled val="1"/>
        </dgm:presLayoutVars>
      </dgm:prSet>
      <dgm:spPr/>
    </dgm:pt>
    <dgm:pt modelId="{AC9C7128-209D-4584-BC3E-114BCF2BE9A4}" type="pres">
      <dgm:prSet presAssocID="{8208EF07-67D4-4FFE-BE3A-CB4DFE02A837}" presName="sibTrans" presStyleCnt="0"/>
      <dgm:spPr/>
    </dgm:pt>
    <dgm:pt modelId="{E18331EB-34E0-421C-A04C-33885A40C739}" type="pres">
      <dgm:prSet presAssocID="{530933FD-19CB-4EA6-8198-9E8279CF7925}" presName="node" presStyleLbl="node1" presStyleIdx="2" presStyleCnt="6">
        <dgm:presLayoutVars>
          <dgm:bulletEnabled val="1"/>
        </dgm:presLayoutVars>
      </dgm:prSet>
      <dgm:spPr/>
    </dgm:pt>
    <dgm:pt modelId="{C962BB58-8812-4200-913C-21D21357ABA8}" type="pres">
      <dgm:prSet presAssocID="{0C6D1B1B-BA0F-4AF9-B0CE-2C9788E26FAE}" presName="sibTrans" presStyleCnt="0"/>
      <dgm:spPr/>
    </dgm:pt>
    <dgm:pt modelId="{924A3EA4-0653-431F-8BD8-1821AD41066B}" type="pres">
      <dgm:prSet presAssocID="{1F1A0B2F-EA84-492A-92C4-F18AAF8365D9}" presName="node" presStyleLbl="node1" presStyleIdx="3" presStyleCnt="6">
        <dgm:presLayoutVars>
          <dgm:bulletEnabled val="1"/>
        </dgm:presLayoutVars>
      </dgm:prSet>
      <dgm:spPr/>
    </dgm:pt>
    <dgm:pt modelId="{5E1E4DEF-2899-4398-8722-531C85C8C70A}" type="pres">
      <dgm:prSet presAssocID="{151CFD5D-7D3C-4BCF-9D78-B266E474503B}" presName="sibTrans" presStyleCnt="0"/>
      <dgm:spPr/>
    </dgm:pt>
    <dgm:pt modelId="{86AF471C-F00E-439C-8B16-41D5EEB8B53C}" type="pres">
      <dgm:prSet presAssocID="{0C7D699A-6DD9-4AE6-9A91-CECF1F525C39}" presName="node" presStyleLbl="node1" presStyleIdx="4" presStyleCnt="6">
        <dgm:presLayoutVars>
          <dgm:bulletEnabled val="1"/>
        </dgm:presLayoutVars>
      </dgm:prSet>
      <dgm:spPr/>
    </dgm:pt>
    <dgm:pt modelId="{F27470A6-5377-49C3-A258-72B032D5C25B}" type="pres">
      <dgm:prSet presAssocID="{B3CFAD72-B1FD-4399-82BE-1ADCA139EE8C}" presName="sibTrans" presStyleCnt="0"/>
      <dgm:spPr/>
    </dgm:pt>
    <dgm:pt modelId="{ADD66992-B58C-4B9A-8A92-CDB41CB9A70E}" type="pres">
      <dgm:prSet presAssocID="{5AA44E8B-A652-4EEB-98F6-B484594004A3}" presName="node" presStyleLbl="node1" presStyleIdx="5" presStyleCnt="6">
        <dgm:presLayoutVars>
          <dgm:bulletEnabled val="1"/>
        </dgm:presLayoutVars>
      </dgm:prSet>
      <dgm:spPr/>
    </dgm:pt>
  </dgm:ptLst>
  <dgm:cxnLst>
    <dgm:cxn modelId="{2985B337-1EF4-4AFB-BAE7-60DD29724CC4}" type="presOf" srcId="{D2E25EF3-3B1A-4450-B62D-30F826A61380}" destId="{6ED82FFB-443B-4741-AC22-50EB0B99576E}" srcOrd="0" destOrd="0" presId="urn:microsoft.com/office/officeart/2005/8/layout/default"/>
    <dgm:cxn modelId="{33DBFD47-5B65-4905-B47A-EDB3352AC107}" srcId="{FC3DF1EA-9F0E-42BA-948D-B81246D188F4}" destId="{0C7D699A-6DD9-4AE6-9A91-CECF1F525C39}" srcOrd="4" destOrd="0" parTransId="{309CF30F-7A09-4E45-886A-BEE712F3F952}" sibTransId="{B3CFAD72-B1FD-4399-82BE-1ADCA139EE8C}"/>
    <dgm:cxn modelId="{32B89C59-6D2C-45DC-98F2-5B5EA4DE064C}" type="presOf" srcId="{5AA44E8B-A652-4EEB-98F6-B484594004A3}" destId="{ADD66992-B58C-4B9A-8A92-CDB41CB9A70E}" srcOrd="0" destOrd="0" presId="urn:microsoft.com/office/officeart/2005/8/layout/default"/>
    <dgm:cxn modelId="{EC9F6E81-0C42-4874-8617-597DC9C2DED3}" type="presOf" srcId="{4393E6F3-7D26-4BA1-AF4E-7FC1A7C2D08B}" destId="{F82C7D70-E20A-47D1-BBB8-5DEE40FB35DA}" srcOrd="0" destOrd="0" presId="urn:microsoft.com/office/officeart/2005/8/layout/default"/>
    <dgm:cxn modelId="{AE56CD9B-0A7A-4239-9026-5A09BAE660A5}" type="presOf" srcId="{1F1A0B2F-EA84-492A-92C4-F18AAF8365D9}" destId="{924A3EA4-0653-431F-8BD8-1821AD41066B}" srcOrd="0" destOrd="0" presId="urn:microsoft.com/office/officeart/2005/8/layout/default"/>
    <dgm:cxn modelId="{5F4AB89F-D744-4A2A-9885-A2CB5610AE71}" srcId="{FC3DF1EA-9F0E-42BA-948D-B81246D188F4}" destId="{5AA44E8B-A652-4EEB-98F6-B484594004A3}" srcOrd="5" destOrd="0" parTransId="{15CC1C3D-8169-4D96-889D-5DFD9E5B4F5B}" sibTransId="{7542994A-E04E-4253-9EE1-D6DF089B3D7A}"/>
    <dgm:cxn modelId="{1161DEB4-ACE2-455F-8FCB-ED07D440963B}" type="presOf" srcId="{530933FD-19CB-4EA6-8198-9E8279CF7925}" destId="{E18331EB-34E0-421C-A04C-33885A40C739}" srcOrd="0" destOrd="0" presId="urn:microsoft.com/office/officeart/2005/8/layout/default"/>
    <dgm:cxn modelId="{3F2923BB-F103-44C7-BCF8-9CA2DAD4D117}" type="presOf" srcId="{FC3DF1EA-9F0E-42BA-948D-B81246D188F4}" destId="{29FE9A4E-4FC3-44FE-B735-27B623AAE133}" srcOrd="0" destOrd="0" presId="urn:microsoft.com/office/officeart/2005/8/layout/default"/>
    <dgm:cxn modelId="{F68AD9C0-3883-4E6F-9522-012D9724ADAF}" srcId="{FC3DF1EA-9F0E-42BA-948D-B81246D188F4}" destId="{530933FD-19CB-4EA6-8198-9E8279CF7925}" srcOrd="2" destOrd="0" parTransId="{38F288F4-EDAA-4B45-86CC-1746C2DFC34D}" sibTransId="{0C6D1B1B-BA0F-4AF9-B0CE-2C9788E26FAE}"/>
    <dgm:cxn modelId="{09F9A7C1-68D4-4014-86CB-213441C39B1F}" type="presOf" srcId="{0C7D699A-6DD9-4AE6-9A91-CECF1F525C39}" destId="{86AF471C-F00E-439C-8B16-41D5EEB8B53C}" srcOrd="0" destOrd="0" presId="urn:microsoft.com/office/officeart/2005/8/layout/default"/>
    <dgm:cxn modelId="{10BD5ECD-2EFF-4506-9454-B400B1A9A510}" srcId="{FC3DF1EA-9F0E-42BA-948D-B81246D188F4}" destId="{1F1A0B2F-EA84-492A-92C4-F18AAF8365D9}" srcOrd="3" destOrd="0" parTransId="{3FE9054D-B071-4D7C-A787-56A33884E287}" sibTransId="{151CFD5D-7D3C-4BCF-9D78-B266E474503B}"/>
    <dgm:cxn modelId="{9B1760E3-83C9-4284-B26A-B6B78C517EA7}" srcId="{FC3DF1EA-9F0E-42BA-948D-B81246D188F4}" destId="{D2E25EF3-3B1A-4450-B62D-30F826A61380}" srcOrd="0" destOrd="0" parTransId="{54C16C69-7A1A-4228-9A18-3EBFA3FC43BD}" sibTransId="{313CD586-F9FD-464F-BBB4-A9369CDAF8B4}"/>
    <dgm:cxn modelId="{C625FEFE-A82B-45A6-8B6E-58951E4762F1}" srcId="{FC3DF1EA-9F0E-42BA-948D-B81246D188F4}" destId="{4393E6F3-7D26-4BA1-AF4E-7FC1A7C2D08B}" srcOrd="1" destOrd="0" parTransId="{7D2C383B-5A94-496E-9755-D7624A698D27}" sibTransId="{8208EF07-67D4-4FFE-BE3A-CB4DFE02A837}"/>
    <dgm:cxn modelId="{F8EC9D9E-A2F2-4E20-9386-DE1BAE1FA2E4}" type="presParOf" srcId="{29FE9A4E-4FC3-44FE-B735-27B623AAE133}" destId="{6ED82FFB-443B-4741-AC22-50EB0B99576E}" srcOrd="0" destOrd="0" presId="urn:microsoft.com/office/officeart/2005/8/layout/default"/>
    <dgm:cxn modelId="{4DB17BD2-BECB-4F00-8DAD-9764C66F055E}" type="presParOf" srcId="{29FE9A4E-4FC3-44FE-B735-27B623AAE133}" destId="{75094B56-81ED-4023-B9AB-55C6047B0145}" srcOrd="1" destOrd="0" presId="urn:microsoft.com/office/officeart/2005/8/layout/default"/>
    <dgm:cxn modelId="{9F0D4F9B-382B-45AA-B737-BE24DFE3B751}" type="presParOf" srcId="{29FE9A4E-4FC3-44FE-B735-27B623AAE133}" destId="{F82C7D70-E20A-47D1-BBB8-5DEE40FB35DA}" srcOrd="2" destOrd="0" presId="urn:microsoft.com/office/officeart/2005/8/layout/default"/>
    <dgm:cxn modelId="{FD83168E-C5CB-4A7B-87DC-8FE0A2A0C5AE}" type="presParOf" srcId="{29FE9A4E-4FC3-44FE-B735-27B623AAE133}" destId="{AC9C7128-209D-4584-BC3E-114BCF2BE9A4}" srcOrd="3" destOrd="0" presId="urn:microsoft.com/office/officeart/2005/8/layout/default"/>
    <dgm:cxn modelId="{902F5381-8CBE-4825-AAD5-CB34F9D16D64}" type="presParOf" srcId="{29FE9A4E-4FC3-44FE-B735-27B623AAE133}" destId="{E18331EB-34E0-421C-A04C-33885A40C739}" srcOrd="4" destOrd="0" presId="urn:microsoft.com/office/officeart/2005/8/layout/default"/>
    <dgm:cxn modelId="{BB48F766-C7F7-4E9C-B793-68BD30A2E3A8}" type="presParOf" srcId="{29FE9A4E-4FC3-44FE-B735-27B623AAE133}" destId="{C962BB58-8812-4200-913C-21D21357ABA8}" srcOrd="5" destOrd="0" presId="urn:microsoft.com/office/officeart/2005/8/layout/default"/>
    <dgm:cxn modelId="{08700DED-9AD3-4732-88E1-ECEE3C8256A4}" type="presParOf" srcId="{29FE9A4E-4FC3-44FE-B735-27B623AAE133}" destId="{924A3EA4-0653-431F-8BD8-1821AD41066B}" srcOrd="6" destOrd="0" presId="urn:microsoft.com/office/officeart/2005/8/layout/default"/>
    <dgm:cxn modelId="{409B5074-C3D6-446E-A035-485B974A85C4}" type="presParOf" srcId="{29FE9A4E-4FC3-44FE-B735-27B623AAE133}" destId="{5E1E4DEF-2899-4398-8722-531C85C8C70A}" srcOrd="7" destOrd="0" presId="urn:microsoft.com/office/officeart/2005/8/layout/default"/>
    <dgm:cxn modelId="{9EE11453-DD5A-4F27-9214-D4066777956E}" type="presParOf" srcId="{29FE9A4E-4FC3-44FE-B735-27B623AAE133}" destId="{86AF471C-F00E-439C-8B16-41D5EEB8B53C}" srcOrd="8" destOrd="0" presId="urn:microsoft.com/office/officeart/2005/8/layout/default"/>
    <dgm:cxn modelId="{ED075649-58E0-4F90-97AB-1DFC0D821513}" type="presParOf" srcId="{29FE9A4E-4FC3-44FE-B735-27B623AAE133}" destId="{F27470A6-5377-49C3-A258-72B032D5C25B}" srcOrd="9" destOrd="0" presId="urn:microsoft.com/office/officeart/2005/8/layout/default"/>
    <dgm:cxn modelId="{0DC87E59-D7A5-46CC-A7E5-374606F78A03}" type="presParOf" srcId="{29FE9A4E-4FC3-44FE-B735-27B623AAE133}" destId="{ADD66992-B58C-4B9A-8A92-CDB41CB9A70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82FFB-443B-4741-AC22-50EB0B99576E}">
      <dsp:nvSpPr>
        <dsp:cNvPr id="0" name=""/>
        <dsp:cNvSpPr/>
      </dsp:nvSpPr>
      <dsp:spPr>
        <a:xfrm>
          <a:off x="545" y="47043"/>
          <a:ext cx="2128625" cy="1277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2. The King’s Dream</a:t>
          </a:r>
        </a:p>
      </dsp:txBody>
      <dsp:txXfrm>
        <a:off x="545" y="47043"/>
        <a:ext cx="2128625" cy="1277175"/>
      </dsp:txXfrm>
    </dsp:sp>
    <dsp:sp modelId="{F82C7D70-E20A-47D1-BBB8-5DEE40FB35DA}">
      <dsp:nvSpPr>
        <dsp:cNvPr id="0" name=""/>
        <dsp:cNvSpPr/>
      </dsp:nvSpPr>
      <dsp:spPr>
        <a:xfrm>
          <a:off x="2342033" y="47043"/>
          <a:ext cx="2128625" cy="1277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7. Daniel’s Dream</a:t>
          </a:r>
        </a:p>
      </dsp:txBody>
      <dsp:txXfrm>
        <a:off x="2342033" y="47043"/>
        <a:ext cx="2128625" cy="1277175"/>
      </dsp:txXfrm>
    </dsp:sp>
    <dsp:sp modelId="{E18331EB-34E0-421C-A04C-33885A40C739}">
      <dsp:nvSpPr>
        <dsp:cNvPr id="0" name=""/>
        <dsp:cNvSpPr/>
      </dsp:nvSpPr>
      <dsp:spPr>
        <a:xfrm>
          <a:off x="545" y="1537081"/>
          <a:ext cx="2128625" cy="1277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3. The Fiery Furnace</a:t>
          </a:r>
        </a:p>
      </dsp:txBody>
      <dsp:txXfrm>
        <a:off x="545" y="1537081"/>
        <a:ext cx="2128625" cy="1277175"/>
      </dsp:txXfrm>
    </dsp:sp>
    <dsp:sp modelId="{924A3EA4-0653-431F-8BD8-1821AD41066B}">
      <dsp:nvSpPr>
        <dsp:cNvPr id="0" name=""/>
        <dsp:cNvSpPr/>
      </dsp:nvSpPr>
      <dsp:spPr>
        <a:xfrm>
          <a:off x="2342033" y="1537081"/>
          <a:ext cx="2128625" cy="1277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6. The Lion’s Den</a:t>
          </a:r>
        </a:p>
      </dsp:txBody>
      <dsp:txXfrm>
        <a:off x="2342033" y="1537081"/>
        <a:ext cx="2128625" cy="1277175"/>
      </dsp:txXfrm>
    </dsp:sp>
    <dsp:sp modelId="{86AF471C-F00E-439C-8B16-41D5EEB8B53C}">
      <dsp:nvSpPr>
        <dsp:cNvPr id="0" name=""/>
        <dsp:cNvSpPr/>
      </dsp:nvSpPr>
      <dsp:spPr>
        <a:xfrm>
          <a:off x="545" y="3027119"/>
          <a:ext cx="2128625" cy="1277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4. Nebuchadnezzar’s Pride</a:t>
          </a:r>
        </a:p>
      </dsp:txBody>
      <dsp:txXfrm>
        <a:off x="545" y="3027119"/>
        <a:ext cx="2128625" cy="1277175"/>
      </dsp:txXfrm>
    </dsp:sp>
    <dsp:sp modelId="{ADD66992-B58C-4B9A-8A92-CDB41CB9A70E}">
      <dsp:nvSpPr>
        <dsp:cNvPr id="0" name=""/>
        <dsp:cNvSpPr/>
      </dsp:nvSpPr>
      <dsp:spPr>
        <a:xfrm>
          <a:off x="2342033" y="3027119"/>
          <a:ext cx="2128625" cy="1277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5. Belshazzar’s Pride</a:t>
          </a:r>
        </a:p>
      </dsp:txBody>
      <dsp:txXfrm>
        <a:off x="2342033" y="3027119"/>
        <a:ext cx="2128625" cy="1277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2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7DDFEE1-65A8-8546-ACB8-C4A2F68C0E5E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A84C584-F66C-4C4A-A514-22CB954D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59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08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2400" y="0"/>
            <a:ext cx="400208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0C3A7-9D35-4EA1-9D75-92E18F3E3E48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1650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925" y="3373438"/>
            <a:ext cx="7388225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02088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2400" y="6659563"/>
            <a:ext cx="4002088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BDE97-F9CA-46FC-AD1E-6503894AF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68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BDE97-F9CA-46FC-AD1E-6503894AF4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30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0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9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5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2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0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6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3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1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6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96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C8292-0AEB-ED42-9261-6C2670F0AAB5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03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9600"/>
            <a:ext cx="7886700" cy="363708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sz="4000" dirty="0">
                <a:latin typeface="Verdana" charset="0"/>
                <a:ea typeface="Verdana" charset="0"/>
                <a:cs typeface="Verdana" charset="0"/>
              </a:rPr>
              <a:t>Book of Daniel</a:t>
            </a:r>
            <a:br>
              <a:rPr lang="en-US" sz="4000" dirty="0">
                <a:latin typeface="Verdana" charset="0"/>
                <a:ea typeface="Verdana" charset="0"/>
                <a:cs typeface="Verdana" charset="0"/>
              </a:rPr>
            </a:br>
            <a:r>
              <a:rPr lang="en-US" sz="4000" dirty="0">
                <a:latin typeface="Verdana" charset="0"/>
                <a:ea typeface="Verdana" charset="0"/>
                <a:cs typeface="Verdana" charset="0"/>
              </a:rPr>
              <a:t>Class 8 – Chapter 7</a:t>
            </a:r>
            <a:br>
              <a:rPr lang="en-US" sz="4000" dirty="0">
                <a:latin typeface="Verdana" charset="0"/>
                <a:ea typeface="Verdana" charset="0"/>
                <a:cs typeface="Verdana" charset="0"/>
              </a:rPr>
            </a:br>
            <a:br>
              <a:rPr lang="en-US" sz="40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en-US" sz="40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Winter 2023</a:t>
            </a:r>
            <a:endParaRPr lang="en-US" sz="4000" i="1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6" y="4320865"/>
            <a:ext cx="8562108" cy="22467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What characteristics have we seen of ungodly men and Godly men?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What is the main point of Chapters 1-7?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51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4" name="Rectangle 4113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6" name="Rectangle 4115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9143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72E92B-C45E-4E36-9FFF-7A27D076A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774" y="609600"/>
            <a:ext cx="3200400" cy="1351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Daniel 7 Alarm us? Comfort us? Sober us?</a:t>
            </a:r>
          </a:p>
        </p:txBody>
      </p:sp>
      <p:pic>
        <p:nvPicPr>
          <p:cNvPr id="4100" name="Picture 4" descr="Chapter 43: Signs of the Second Coming">
            <a:extLst>
              <a:ext uri="{FF2B5EF4-FFF2-40B4-BE49-F238E27FC236}">
                <a16:creationId xmlns:a16="http://schemas.microsoft.com/office/drawing/2014/main" id="{E4E8B7D4-8641-55F4-CE3E-C6310EB23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4" r="19727"/>
          <a:stretch/>
        </p:blipFill>
        <p:spPr bwMode="auto">
          <a:xfrm>
            <a:off x="2" y="1"/>
            <a:ext cx="2771774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F21AF-4747-AC06-2437-3F08CA843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49224" y="2147357"/>
            <a:ext cx="2857500" cy="410104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Vs 27</a:t>
            </a:r>
          </a:p>
          <a:p>
            <a:endParaRPr lang="en-US" sz="17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Isaiah 9:6-7</a:t>
            </a:r>
          </a:p>
          <a:p>
            <a:endParaRPr lang="en-US" sz="17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Ephesians 1:20-21</a:t>
            </a:r>
          </a:p>
          <a:p>
            <a:endParaRPr lang="en-US" sz="17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Hebrews 1:3-4</a:t>
            </a:r>
          </a:p>
        </p:txBody>
      </p:sp>
      <p:pic>
        <p:nvPicPr>
          <p:cNvPr id="4098" name="Picture 2" descr="Daniel: The Amazing Stone | Mike's Place on the Web">
            <a:extLst>
              <a:ext uri="{FF2B5EF4-FFF2-40B4-BE49-F238E27FC236}">
                <a16:creationId xmlns:a16="http://schemas.microsoft.com/office/drawing/2014/main" id="{73A169DF-D7BD-C348-E2B3-DAA54AB17D8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1" r="24329" b="-2"/>
          <a:stretch/>
        </p:blipFill>
        <p:spPr bwMode="auto">
          <a:xfrm>
            <a:off x="6435350" y="10"/>
            <a:ext cx="2708650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183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355" y="598010"/>
            <a:ext cx="6967506" cy="70986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Daniel 2-7: The Aramaic Section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89355" y="3202233"/>
            <a:ext cx="2180817" cy="92997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Ch. 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89355" y="4210145"/>
            <a:ext cx="2180817" cy="92997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Ch. 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89355" y="5218056"/>
            <a:ext cx="2180817" cy="92997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Ch. 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973071" y="3202233"/>
            <a:ext cx="2180817" cy="92997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Ch. 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73071" y="4210145"/>
            <a:ext cx="2180817" cy="92997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Ch. 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73071" y="5218056"/>
            <a:ext cx="2180817" cy="92997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Ch. 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42951" y="2690267"/>
            <a:ext cx="1300420" cy="37926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Lesson:</a:t>
            </a:r>
            <a:endParaRPr lang="en-US" sz="2800" dirty="0">
              <a:solidFill>
                <a:schemeClr val="tx1"/>
              </a:solidFill>
              <a:latin typeface="Athelas" charset="0"/>
              <a:ea typeface="Athelas" charset="0"/>
              <a:cs typeface="Athelas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50652" y="3295751"/>
            <a:ext cx="2640993" cy="7429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>
              <a:solidFill>
                <a:schemeClr val="tx1"/>
              </a:solidFill>
              <a:latin typeface="Athelas" charset="0"/>
              <a:ea typeface="Athelas" charset="0"/>
              <a:cs typeface="Athelas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50715" y="2674687"/>
            <a:ext cx="1300420" cy="37926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Story: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334430" y="2690267"/>
            <a:ext cx="1300420" cy="37926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Story: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250652" y="4303656"/>
            <a:ext cx="2640993" cy="7429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>
              <a:solidFill>
                <a:schemeClr val="tx1"/>
              </a:solidFill>
              <a:latin typeface="Athelas" charset="0"/>
              <a:ea typeface="Athelas" charset="0"/>
              <a:cs typeface="Athelas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50652" y="5311562"/>
            <a:ext cx="2640993" cy="7429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>
              <a:solidFill>
                <a:schemeClr val="tx1"/>
              </a:solidFill>
              <a:latin typeface="Athelas" charset="0"/>
              <a:ea typeface="Athelas" charset="0"/>
              <a:cs typeface="Athelas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6847" y="1481738"/>
            <a:ext cx="7868598" cy="104948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thelas" charset="0"/>
                <a:cs typeface="Athelas" charset="0"/>
              </a:rPr>
              <a:t>Let’s review before the final section in Aramaic next week.  Summarize the stories &amp; identify the connecting lesson.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50652" y="3187158"/>
            <a:ext cx="2640993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God reigns in man’s world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50653" y="4421027"/>
            <a:ext cx="264099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Faith </a:t>
            </a:r>
            <a:r>
              <a:rPr lang="en-US" sz="280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Saves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9937" y="5236792"/>
            <a:ext cx="272241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Pride leads to fall (loss of kingdom)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B3D472-8B74-9D5C-ADAB-AD2E62888D0C}"/>
              </a:ext>
            </a:extLst>
          </p:cNvPr>
          <p:cNvSpPr txBox="1"/>
          <p:nvPr/>
        </p:nvSpPr>
        <p:spPr>
          <a:xfrm>
            <a:off x="989355" y="3609179"/>
            <a:ext cx="2179871" cy="7032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400" dirty="0">
                <a:solidFill>
                  <a:schemeClr val="bg1"/>
                </a:solidFill>
              </a:rPr>
              <a:t>Dream statue = kingdoms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509420-7EAC-F313-956C-96E2D9EE30F3}"/>
              </a:ext>
            </a:extLst>
          </p:cNvPr>
          <p:cNvSpPr txBox="1"/>
          <p:nvPr/>
        </p:nvSpPr>
        <p:spPr>
          <a:xfrm>
            <a:off x="5932356" y="3620759"/>
            <a:ext cx="2179871" cy="7032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400" dirty="0">
                <a:solidFill>
                  <a:schemeClr val="bg1"/>
                </a:solidFill>
              </a:rPr>
              <a:t>Dream beasts = kingdoms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100FBE-AB85-9A99-262F-75EC7711D388}"/>
              </a:ext>
            </a:extLst>
          </p:cNvPr>
          <p:cNvSpPr txBox="1"/>
          <p:nvPr/>
        </p:nvSpPr>
        <p:spPr>
          <a:xfrm>
            <a:off x="1009238" y="4614592"/>
            <a:ext cx="2179871" cy="6897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400" dirty="0">
                <a:solidFill>
                  <a:schemeClr val="bg1"/>
                </a:solidFill>
              </a:rPr>
              <a:t>Courage = Fiery Furnace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0810CD-74B0-AF6B-E4E8-CD848CAF8B93}"/>
              </a:ext>
            </a:extLst>
          </p:cNvPr>
          <p:cNvSpPr txBox="1"/>
          <p:nvPr/>
        </p:nvSpPr>
        <p:spPr>
          <a:xfrm>
            <a:off x="5950685" y="4599376"/>
            <a:ext cx="2179871" cy="6897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400" dirty="0">
                <a:solidFill>
                  <a:schemeClr val="bg1"/>
                </a:solidFill>
              </a:rPr>
              <a:t>Courage = Lion’s Den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C9D5DA-65E7-682A-1BAC-51217A1D30D9}"/>
              </a:ext>
            </a:extLst>
          </p:cNvPr>
          <p:cNvSpPr txBox="1"/>
          <p:nvPr/>
        </p:nvSpPr>
        <p:spPr>
          <a:xfrm>
            <a:off x="999465" y="5674871"/>
            <a:ext cx="2179871" cy="6897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400" dirty="0">
                <a:solidFill>
                  <a:schemeClr val="bg1"/>
                </a:solidFill>
              </a:rPr>
              <a:t>Pride </a:t>
            </a: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 Fall  Repentance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83B654-AE05-4F20-4566-F47DF3DE666C}"/>
              </a:ext>
            </a:extLst>
          </p:cNvPr>
          <p:cNvSpPr txBox="1"/>
          <p:nvPr/>
        </p:nvSpPr>
        <p:spPr>
          <a:xfrm>
            <a:off x="5985854" y="5712746"/>
            <a:ext cx="2179871" cy="6897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400" dirty="0">
                <a:solidFill>
                  <a:schemeClr val="bg1"/>
                </a:solidFill>
              </a:rPr>
              <a:t>Pride </a:t>
            </a: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 Fall  Death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89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Verdana" charset="0"/>
                <a:ea typeface="Verdana" charset="0"/>
                <a:cs typeface="Verdana" charset="0"/>
              </a:rPr>
              <a:t>The Book of Daniel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Homework: Chapter 8 (Vision of the Ram and Goat)</a:t>
            </a:r>
          </a:p>
        </p:txBody>
      </p:sp>
    </p:spTree>
    <p:extLst>
      <p:ext uri="{BB962C8B-B14F-4D97-AF65-F5344CB8AC3E}">
        <p14:creationId xmlns:p14="http://schemas.microsoft.com/office/powerpoint/2010/main" val="561154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DA2732F-C939-4D0E-BB11-DD5E97329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5"/>
            <a:ext cx="7886700" cy="751242"/>
          </a:xfrm>
        </p:spPr>
        <p:txBody>
          <a:bodyPr>
            <a:normAutofit/>
          </a:bodyPr>
          <a:lstStyle/>
          <a:p>
            <a:r>
              <a:rPr lang="en-US" sz="4000" b="1" dirty="0"/>
              <a:t>Daniel: Class Schedule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9DCD05C-80D8-4159-93C5-A01F23A5C7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6426" y="1129031"/>
          <a:ext cx="8551147" cy="52273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59608">
                  <a:extLst>
                    <a:ext uri="{9D8B030D-6E8A-4147-A177-3AD203B41FA5}">
                      <a16:colId xmlns:a16="http://schemas.microsoft.com/office/drawing/2014/main" val="3118433068"/>
                    </a:ext>
                  </a:extLst>
                </a:gridCol>
                <a:gridCol w="1478604">
                  <a:extLst>
                    <a:ext uri="{9D8B030D-6E8A-4147-A177-3AD203B41FA5}">
                      <a16:colId xmlns:a16="http://schemas.microsoft.com/office/drawing/2014/main" val="1186317163"/>
                    </a:ext>
                  </a:extLst>
                </a:gridCol>
                <a:gridCol w="4279418">
                  <a:extLst>
                    <a:ext uri="{9D8B030D-6E8A-4147-A177-3AD203B41FA5}">
                      <a16:colId xmlns:a16="http://schemas.microsoft.com/office/drawing/2014/main" val="1758429838"/>
                    </a:ext>
                  </a:extLst>
                </a:gridCol>
                <a:gridCol w="2233517">
                  <a:extLst>
                    <a:ext uri="{9D8B030D-6E8A-4147-A177-3AD203B41FA5}">
                      <a16:colId xmlns:a16="http://schemas.microsoft.com/office/drawing/2014/main" val="3067097297"/>
                    </a:ext>
                  </a:extLst>
                </a:gridCol>
              </a:tblGrid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#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Date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Class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Teacher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19193871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 12/3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Class Introduction &amp; Background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Robert McDonald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56605872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12/10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Robert McDonald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9016917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12/17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2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H.E. Jenkins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23040058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12/24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Robert McDonald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5991692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12/31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4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H.E. Jenkins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72019432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1/7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H.E. Jenkins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80986965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1/14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6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Robert McDonald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03999704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1/21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H.E. Jenkins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23779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 1/28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H.E. Jenkins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29284091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2/4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Robert McDonald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41149782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2/11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10-11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Robert McDonald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11816182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2/18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12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H.E. Jenkins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72174431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2/25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Summary and Themes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H.E. Jenkins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38824213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7DDA0A-5A17-49D7-B041-43AE047633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Ten Words Bible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D091D-53E2-4840-9DF3-9F8AE1D7BB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32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Daniel 1-6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29C33F2A-14C9-EE45-42CB-1B16CD2EC3A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8006218"/>
              </p:ext>
            </p:extLst>
          </p:nvPr>
        </p:nvGraphicFramePr>
        <p:xfrm>
          <a:off x="200025" y="1690689"/>
          <a:ext cx="3886200" cy="350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89160899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58914352"/>
                    </a:ext>
                  </a:extLst>
                </a:gridCol>
              </a:tblGrid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Ungodly 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Godly 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735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Full of Strife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507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Uncontrolled Anger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Faithful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150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Worldly Strong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729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Selfish and Self- Centered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Fellowship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599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Haughty in Spirit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80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Worldly Wise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994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Courageous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460666"/>
                  </a:ext>
                </a:extLst>
              </a:tr>
            </a:tbl>
          </a:graphicData>
        </a:graphic>
      </p:graphicFrame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3BC70C-8441-CF60-D2F0-D671F8681A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36782" y="1334690"/>
            <a:ext cx="4360380" cy="2294335"/>
          </a:xfrm>
          <a:prstGeom prst="rect">
            <a:avLst/>
          </a:prstGeom>
        </p:spPr>
      </p:pic>
      <p:pic>
        <p:nvPicPr>
          <p:cNvPr id="3076" name="Picture 4" descr="DAN 7, THE FOUR BEASTS &amp; LITTLE HORN - YouTube">
            <a:extLst>
              <a:ext uri="{FF2B5EF4-FFF2-40B4-BE49-F238E27FC236}">
                <a16:creationId xmlns:a16="http://schemas.microsoft.com/office/drawing/2014/main" id="{F2B3383D-539C-E7DF-7D51-ED62DA31D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844" y="3629025"/>
            <a:ext cx="4183318" cy="313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180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A4267-2800-FFAC-8BA7-2634FEA35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152"/>
            <a:ext cx="7886700" cy="939250"/>
          </a:xfrm>
        </p:spPr>
        <p:txBody>
          <a:bodyPr/>
          <a:lstStyle/>
          <a:p>
            <a:pPr algn="ctr"/>
            <a:r>
              <a:rPr lang="en-US" b="1" dirty="0"/>
              <a:t>Daniel – Rough Outline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A6BEA4-AB62-8694-426D-BE92559DFD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585822"/>
              </p:ext>
            </p:extLst>
          </p:nvPr>
        </p:nvGraphicFramePr>
        <p:xfrm>
          <a:off x="1828799" y="1725416"/>
          <a:ext cx="447120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69103666-87C0-40CF-7AF3-E1E5C0091878}"/>
              </a:ext>
            </a:extLst>
          </p:cNvPr>
          <p:cNvGrpSpPr/>
          <p:nvPr/>
        </p:nvGrpSpPr>
        <p:grpSpPr>
          <a:xfrm>
            <a:off x="47638" y="3348915"/>
            <a:ext cx="1505589" cy="1325563"/>
            <a:chOff x="308974" y="1073"/>
            <a:chExt cx="2174595" cy="1304757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A1AE96-090E-3FC2-FF6C-F22012230B8C}"/>
                </a:ext>
              </a:extLst>
            </p:cNvPr>
            <p:cNvSpPr/>
            <p:nvPr/>
          </p:nvSpPr>
          <p:spPr>
            <a:xfrm>
              <a:off x="308974" y="1073"/>
              <a:ext cx="2174595" cy="130475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F17766-86A2-DE39-BDA1-5491B50F4986}"/>
                </a:ext>
              </a:extLst>
            </p:cNvPr>
            <p:cNvSpPr txBox="1"/>
            <p:nvPr/>
          </p:nvSpPr>
          <p:spPr>
            <a:xfrm>
              <a:off x="308974" y="1073"/>
              <a:ext cx="2174595" cy="13047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1. Recruited to Serve in Babylon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314EFC4-1755-C584-4831-8520B0C72A0D}"/>
              </a:ext>
            </a:extLst>
          </p:cNvPr>
          <p:cNvGrpSpPr/>
          <p:nvPr/>
        </p:nvGrpSpPr>
        <p:grpSpPr>
          <a:xfrm>
            <a:off x="6512302" y="2044158"/>
            <a:ext cx="1605798" cy="974615"/>
            <a:chOff x="308974" y="1073"/>
            <a:chExt cx="2174595" cy="1304757"/>
          </a:xfrm>
          <a:solidFill>
            <a:schemeClr val="accent6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8DCA824-74FF-78F7-032E-F90FE29B79BC}"/>
                </a:ext>
              </a:extLst>
            </p:cNvPr>
            <p:cNvSpPr/>
            <p:nvPr/>
          </p:nvSpPr>
          <p:spPr>
            <a:xfrm>
              <a:off x="308974" y="1073"/>
              <a:ext cx="2174595" cy="130475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FF2F4C-48C5-7CDF-60B1-E81B24A6B89A}"/>
                </a:ext>
              </a:extLst>
            </p:cNvPr>
            <p:cNvSpPr txBox="1"/>
            <p:nvPr/>
          </p:nvSpPr>
          <p:spPr>
            <a:xfrm>
              <a:off x="308974" y="1073"/>
              <a:ext cx="2174595" cy="13047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8. Daniel’s 2</a:t>
              </a:r>
              <a:r>
                <a:rPr lang="en-US" sz="2100" kern="1200" baseline="30000" dirty="0"/>
                <a:t>nd</a:t>
              </a:r>
              <a:r>
                <a:rPr lang="en-US" sz="2100" kern="1200" dirty="0"/>
                <a:t> Vision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AA7E88-B231-CD66-9859-6B3A173730D5}"/>
              </a:ext>
            </a:extLst>
          </p:cNvPr>
          <p:cNvGrpSpPr/>
          <p:nvPr/>
        </p:nvGrpSpPr>
        <p:grpSpPr>
          <a:xfrm>
            <a:off x="7103113" y="3250795"/>
            <a:ext cx="1605798" cy="974615"/>
            <a:chOff x="308974" y="1073"/>
            <a:chExt cx="2174595" cy="1304757"/>
          </a:xfrm>
          <a:solidFill>
            <a:schemeClr val="accent6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1311549-8314-9AF5-94DB-CA138BA84495}"/>
                </a:ext>
              </a:extLst>
            </p:cNvPr>
            <p:cNvSpPr/>
            <p:nvPr/>
          </p:nvSpPr>
          <p:spPr>
            <a:xfrm>
              <a:off x="308974" y="1073"/>
              <a:ext cx="2174595" cy="130475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230A11-A50E-A845-3207-2D5F3AC015C7}"/>
                </a:ext>
              </a:extLst>
            </p:cNvPr>
            <p:cNvSpPr txBox="1"/>
            <p:nvPr/>
          </p:nvSpPr>
          <p:spPr>
            <a:xfrm>
              <a:off x="308974" y="1073"/>
              <a:ext cx="2174595" cy="13047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9. Daniel’s Prayer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208210-BA74-4FE1-136F-53337F3FC261}"/>
              </a:ext>
            </a:extLst>
          </p:cNvPr>
          <p:cNvGrpSpPr/>
          <p:nvPr/>
        </p:nvGrpSpPr>
        <p:grpSpPr>
          <a:xfrm>
            <a:off x="7467601" y="4578879"/>
            <a:ext cx="1605798" cy="974615"/>
            <a:chOff x="308974" y="1073"/>
            <a:chExt cx="2174595" cy="1304757"/>
          </a:xfrm>
          <a:solidFill>
            <a:schemeClr val="accent6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E4433DE-668F-A514-F764-F4BA31634366}"/>
                </a:ext>
              </a:extLst>
            </p:cNvPr>
            <p:cNvSpPr/>
            <p:nvPr/>
          </p:nvSpPr>
          <p:spPr>
            <a:xfrm>
              <a:off x="308974" y="1073"/>
              <a:ext cx="2174595" cy="130475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7F32A5-5E56-E48C-BB21-7E8148E991F0}"/>
                </a:ext>
              </a:extLst>
            </p:cNvPr>
            <p:cNvSpPr txBox="1"/>
            <p:nvPr/>
          </p:nvSpPr>
          <p:spPr>
            <a:xfrm>
              <a:off x="308974" y="1073"/>
              <a:ext cx="2174595" cy="13047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10-12. Daniel’s 3</a:t>
              </a:r>
              <a:r>
                <a:rPr lang="en-US" sz="2100" kern="1200" baseline="30000" dirty="0"/>
                <a:t>rd</a:t>
              </a:r>
              <a:r>
                <a:rPr lang="en-US" sz="2100" kern="1200" dirty="0"/>
                <a:t> Vision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C6C0513-599D-CAEC-A269-5D09AB87389A}"/>
              </a:ext>
            </a:extLst>
          </p:cNvPr>
          <p:cNvSpPr/>
          <p:nvPr/>
        </p:nvSpPr>
        <p:spPr>
          <a:xfrm>
            <a:off x="60165" y="6227066"/>
            <a:ext cx="1593272" cy="52446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HEBREW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65D7DE4-118B-2BD2-61DD-6AAE956F96B6}"/>
              </a:ext>
            </a:extLst>
          </p:cNvPr>
          <p:cNvSpPr/>
          <p:nvPr/>
        </p:nvSpPr>
        <p:spPr>
          <a:xfrm>
            <a:off x="6611816" y="6227066"/>
            <a:ext cx="2371410" cy="52446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HEBREW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865F070-BB13-C893-3A3E-E2DF11B5A8B3}"/>
              </a:ext>
            </a:extLst>
          </p:cNvPr>
          <p:cNvSpPr/>
          <p:nvPr/>
        </p:nvSpPr>
        <p:spPr>
          <a:xfrm>
            <a:off x="1738365" y="6230784"/>
            <a:ext cx="4674961" cy="52446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ARAMAIC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7FFB0B-7741-BCF3-87E2-0C8001CF4CB0}"/>
              </a:ext>
            </a:extLst>
          </p:cNvPr>
          <p:cNvSpPr/>
          <p:nvPr/>
        </p:nvSpPr>
        <p:spPr>
          <a:xfrm>
            <a:off x="1653436" y="1690689"/>
            <a:ext cx="4759890" cy="142829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061E447-44E7-2E3B-3F0F-051B4C150ADC}"/>
              </a:ext>
            </a:extLst>
          </p:cNvPr>
          <p:cNvSpPr/>
          <p:nvPr/>
        </p:nvSpPr>
        <p:spPr>
          <a:xfrm>
            <a:off x="1653436" y="3209499"/>
            <a:ext cx="4759890" cy="1428292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607FB0D-9122-42D0-EC62-4992D97E6229}"/>
              </a:ext>
            </a:extLst>
          </p:cNvPr>
          <p:cNvSpPr/>
          <p:nvPr/>
        </p:nvSpPr>
        <p:spPr>
          <a:xfrm>
            <a:off x="1642998" y="4703901"/>
            <a:ext cx="4759890" cy="1428292"/>
          </a:xfrm>
          <a:prstGeom prst="roundRect">
            <a:avLst/>
          </a:pr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761A36-DBE8-8A7D-FA68-6302EEF20ED9}"/>
              </a:ext>
            </a:extLst>
          </p:cNvPr>
          <p:cNvSpPr/>
          <p:nvPr/>
        </p:nvSpPr>
        <p:spPr>
          <a:xfrm>
            <a:off x="3812345" y="2278966"/>
            <a:ext cx="450166" cy="2813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7572762-37E5-B6C4-72EA-04AC54534787}"/>
              </a:ext>
            </a:extLst>
          </p:cNvPr>
          <p:cNvSpPr/>
          <p:nvPr/>
        </p:nvSpPr>
        <p:spPr>
          <a:xfrm>
            <a:off x="3808298" y="3738102"/>
            <a:ext cx="450166" cy="2813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FED5554-2F4B-0B59-9896-CBB858C1A7EB}"/>
              </a:ext>
            </a:extLst>
          </p:cNvPr>
          <p:cNvSpPr/>
          <p:nvPr/>
        </p:nvSpPr>
        <p:spPr>
          <a:xfrm>
            <a:off x="3839318" y="5272140"/>
            <a:ext cx="450166" cy="2813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C40608-534F-AFDD-D0B6-1E797AB89E66}"/>
              </a:ext>
            </a:extLst>
          </p:cNvPr>
          <p:cNvSpPr txBox="1"/>
          <p:nvPr/>
        </p:nvSpPr>
        <p:spPr>
          <a:xfrm>
            <a:off x="211015" y="821993"/>
            <a:ext cx="1012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Style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33CAB0-E109-5834-3BB3-CEC1C89A672F}"/>
              </a:ext>
            </a:extLst>
          </p:cNvPr>
          <p:cNvCxnSpPr>
            <a:cxnSpLocks/>
          </p:cNvCxnSpPr>
          <p:nvPr/>
        </p:nvCxnSpPr>
        <p:spPr>
          <a:xfrm flipV="1">
            <a:off x="98472" y="1477503"/>
            <a:ext cx="8834513" cy="303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1FF8D0C-E319-6879-0DD5-BDEB00ECFFC1}"/>
              </a:ext>
            </a:extLst>
          </p:cNvPr>
          <p:cNvSpPr txBox="1"/>
          <p:nvPr/>
        </p:nvSpPr>
        <p:spPr>
          <a:xfrm>
            <a:off x="1653437" y="831680"/>
            <a:ext cx="260502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Ch 1-6:  Story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9E2332-BFD8-89AF-9499-F231DDFD9D0F}"/>
              </a:ext>
            </a:extLst>
          </p:cNvPr>
          <p:cNvSpPr txBox="1"/>
          <p:nvPr/>
        </p:nvSpPr>
        <p:spPr>
          <a:xfrm>
            <a:off x="4549037" y="815267"/>
            <a:ext cx="260502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Ch 7-13:  Vision </a:t>
            </a: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E1ABE465-99FE-E10E-1BF6-EAE305365E6E}"/>
              </a:ext>
            </a:extLst>
          </p:cNvPr>
          <p:cNvSpPr/>
          <p:nvPr/>
        </p:nvSpPr>
        <p:spPr>
          <a:xfrm rot="7556394">
            <a:off x="5869741" y="2372353"/>
            <a:ext cx="752634" cy="14738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22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2310" y="2052202"/>
            <a:ext cx="3525926" cy="69619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thelas" charset="0"/>
                <a:ea typeface="Athelas" charset="0"/>
                <a:cs typeface="Athelas" charset="0"/>
              </a:rPr>
              <a:t>Ch. 1-6: Story</a:t>
            </a:r>
          </a:p>
        </p:txBody>
      </p:sp>
      <p:sp>
        <p:nvSpPr>
          <p:cNvPr id="7" name="Rectangle 6"/>
          <p:cNvSpPr/>
          <p:nvPr/>
        </p:nvSpPr>
        <p:spPr>
          <a:xfrm>
            <a:off x="5100915" y="2052203"/>
            <a:ext cx="3525926" cy="69619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thelas" charset="0"/>
                <a:ea typeface="Athelas" charset="0"/>
                <a:cs typeface="Athelas" charset="0"/>
              </a:rPr>
              <a:t>Ch. 7-12: Vision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457986" y="2904258"/>
            <a:ext cx="1413187" cy="9871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thelas" charset="0"/>
                <a:ea typeface="Athelas" charset="0"/>
                <a:cs typeface="Athelas" charset="0"/>
              </a:rPr>
              <a:t>Ch. 1 Hebrew</a:t>
            </a:r>
          </a:p>
        </p:txBody>
      </p:sp>
      <p:sp>
        <p:nvSpPr>
          <p:cNvPr id="9" name="Rectangle 8"/>
          <p:cNvSpPr/>
          <p:nvPr/>
        </p:nvSpPr>
        <p:spPr>
          <a:xfrm>
            <a:off x="2990711" y="2904255"/>
            <a:ext cx="2802899" cy="98713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thelas" charset="0"/>
                <a:ea typeface="Athelas" charset="0"/>
                <a:cs typeface="Athelas" charset="0"/>
              </a:rPr>
              <a:t>Ch. 2-7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thelas" charset="0"/>
                <a:ea typeface="Athelas" charset="0"/>
                <a:cs typeface="Athelas" charset="0"/>
              </a:rPr>
              <a:t>Aramaic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13147" y="2904258"/>
            <a:ext cx="2713694" cy="9871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thelas" charset="0"/>
                <a:ea typeface="Athelas" charset="0"/>
                <a:cs typeface="Athelas" charset="0"/>
              </a:rPr>
              <a:t>Ch. 8-12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thelas" charset="0"/>
                <a:ea typeface="Athelas" charset="0"/>
                <a:cs typeface="Athelas" charset="0"/>
              </a:rPr>
              <a:t>Hebrew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90711" y="4047258"/>
            <a:ext cx="2802899" cy="98713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thelas" charset="0"/>
                <a:ea typeface="Athelas" charset="0"/>
                <a:cs typeface="Athelas" charset="0"/>
              </a:rPr>
              <a:t>God rules in the kingdoms of man.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13147" y="4047258"/>
            <a:ext cx="2713694" cy="9871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thelas" charset="0"/>
                <a:ea typeface="Athelas" charset="0"/>
                <a:cs typeface="Athelas" charset="0"/>
              </a:rPr>
              <a:t>God preserves His sacred people.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57986" y="4047258"/>
            <a:ext cx="1413187" cy="9871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thelas" charset="0"/>
                <a:ea typeface="Athelas" charset="0"/>
                <a:cs typeface="Athelas" charset="0"/>
              </a:rPr>
              <a:t>Prologue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27988" y="2072985"/>
            <a:ext cx="1438331" cy="50914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thelas" charset="0"/>
                <a:ea typeface="Athelas" charset="0"/>
                <a:cs typeface="Athelas" charset="0"/>
              </a:rPr>
              <a:t>Style: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179462" y="3070511"/>
            <a:ext cx="1589805" cy="50914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thelas" charset="0"/>
                <a:ea typeface="Athelas" charset="0"/>
                <a:cs typeface="Athelas" charset="0"/>
              </a:rPr>
              <a:t>Language: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27988" y="4213514"/>
            <a:ext cx="1438331" cy="50914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thelas" charset="0"/>
                <a:ea typeface="Athelas" charset="0"/>
                <a:cs typeface="Athelas" charset="0"/>
              </a:rPr>
              <a:t>Theme: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Book of Daniel (Structure)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5ADB2C28-165B-55E9-72BF-49FB9B218FBC}"/>
              </a:ext>
            </a:extLst>
          </p:cNvPr>
          <p:cNvSpPr/>
          <p:nvPr/>
        </p:nvSpPr>
        <p:spPr>
          <a:xfrm rot="10800000">
            <a:off x="4724598" y="5349876"/>
            <a:ext cx="752634" cy="131584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71F74C-5AA8-B861-7289-2DE6E058579B}"/>
              </a:ext>
            </a:extLst>
          </p:cNvPr>
          <p:cNvSpPr txBox="1"/>
          <p:nvPr/>
        </p:nvSpPr>
        <p:spPr>
          <a:xfrm>
            <a:off x="2680872" y="5711614"/>
            <a:ext cx="2187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We are still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3256018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C3016E6-9AAF-770B-D406-14379B7BA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When are we in Daniel 7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A95DB0-4863-BCF5-8327-2C8025F0B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663184"/>
            <a:ext cx="7886700" cy="2676220"/>
          </a:xfrm>
          <a:prstGeom prst="rect">
            <a:avLst/>
          </a:prstGeom>
          <a:ln>
            <a:noFill/>
          </a:ln>
        </p:spPr>
      </p:pic>
      <p:pic>
        <p:nvPicPr>
          <p:cNvPr id="5" name="Graphic 4" descr="Arrow: Straight with solid fill">
            <a:extLst>
              <a:ext uri="{FF2B5EF4-FFF2-40B4-BE49-F238E27FC236}">
                <a16:creationId xmlns:a16="http://schemas.microsoft.com/office/drawing/2014/main" id="{00E50605-B99D-9458-E635-7C84B4B5C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5327325">
            <a:off x="4070575" y="2204362"/>
            <a:ext cx="1784864" cy="13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24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718 L -0.36736 -0.0210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3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F6872-1097-AC7B-DC67-87CE49327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30" y="1880655"/>
            <a:ext cx="7886700" cy="2852737"/>
          </a:xfrm>
        </p:spPr>
        <p:txBody>
          <a:bodyPr>
            <a:normAutofit/>
          </a:bodyPr>
          <a:lstStyle/>
          <a:p>
            <a:r>
              <a:rPr lang="en-US" dirty="0"/>
              <a:t>Daniel 7 – Daniel’s Dream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709F8B-B944-8B81-FA37-E4567E799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884739"/>
            <a:ext cx="7886700" cy="1500187"/>
          </a:xfrm>
        </p:spPr>
        <p:txBody>
          <a:bodyPr>
            <a:normAutofit/>
          </a:bodyPr>
          <a:lstStyle/>
          <a:p>
            <a:r>
              <a:rPr lang="en-US" sz="3600" dirty="0"/>
              <a:t>Let’s read the text together…</a:t>
            </a:r>
          </a:p>
        </p:txBody>
      </p:sp>
    </p:spTree>
    <p:extLst>
      <p:ext uri="{BB962C8B-B14F-4D97-AF65-F5344CB8AC3E}">
        <p14:creationId xmlns:p14="http://schemas.microsoft.com/office/powerpoint/2010/main" val="1166770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8FFF7-6937-2943-FC39-4960C57D5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Daniel 7- Vision of the Four Beast</a:t>
            </a:r>
          </a:p>
        </p:txBody>
      </p:sp>
      <p:pic>
        <p:nvPicPr>
          <p:cNvPr id="1026" name="Picture 2" descr="Understanding Daniel's Visions - Chapter 7 &amp; 8 - YouTube">
            <a:extLst>
              <a:ext uri="{FF2B5EF4-FFF2-40B4-BE49-F238E27FC236}">
                <a16:creationId xmlns:a16="http://schemas.microsoft.com/office/drawing/2014/main" id="{9E0F3DAE-278B-02E1-5C48-F95AFEAF5E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4" r="748" b="985"/>
          <a:stretch/>
        </p:blipFill>
        <p:spPr bwMode="auto">
          <a:xfrm>
            <a:off x="175809" y="1543050"/>
            <a:ext cx="8792381" cy="405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300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ADCBA-372B-DFF3-D682-59B644353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Daniel 7:1-12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EBB34-B8FC-1EAF-FEC3-25099BE412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How would we interpret this vision in light of the connection to chapter 2?</a:t>
            </a:r>
          </a:p>
          <a:p>
            <a:r>
              <a:rPr lang="en-US" dirty="0"/>
              <a:t>How is this vision different from the dream of Chapter 2 and why is that significant?</a:t>
            </a:r>
          </a:p>
          <a:p>
            <a:r>
              <a:rPr lang="en-US" dirty="0"/>
              <a:t>Difference on the 4</a:t>
            </a:r>
            <a:r>
              <a:rPr lang="en-US" baseline="30000" dirty="0"/>
              <a:t>th</a:t>
            </a:r>
            <a:r>
              <a:rPr lang="en-US" dirty="0"/>
              <a:t> beast?</a:t>
            </a:r>
          </a:p>
        </p:txBody>
      </p:sp>
      <p:pic>
        <p:nvPicPr>
          <p:cNvPr id="2050" name="Picture 2" descr="Daniel 7: Who are the Four Beasts in this Epic Vision of a Future Time? -  Seek the Gospel Truth">
            <a:extLst>
              <a:ext uri="{FF2B5EF4-FFF2-40B4-BE49-F238E27FC236}">
                <a16:creationId xmlns:a16="http://schemas.microsoft.com/office/drawing/2014/main" id="{A04C2B70-2D56-5424-DEE8-0AA3761D550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658" y="1352550"/>
            <a:ext cx="3875942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877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83B2C8-117C-8FFC-D8A0-EF45559CA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/>
              <a:t>Daniel 7:13-28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5B0DC7-6F38-8AEE-D558-E40BF03C14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060" y="2872899"/>
            <a:ext cx="3182691" cy="365973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 dirty="0"/>
              <a:t>What does Daniel see coming from the clouds?</a:t>
            </a:r>
          </a:p>
          <a:p>
            <a:endParaRPr lang="en-US" sz="1900" dirty="0"/>
          </a:p>
          <a:p>
            <a:r>
              <a:rPr lang="en-US" sz="1900" dirty="0"/>
              <a:t>What is Daniel’s reaction to what he is seeing- vs 15 and vs. 28?</a:t>
            </a:r>
          </a:p>
          <a:p>
            <a:endParaRPr lang="en-US" sz="1900" dirty="0"/>
          </a:p>
          <a:p>
            <a:r>
              <a:rPr lang="en-US" sz="1900" dirty="0"/>
              <a:t>What is the main point of this entire vision?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B7F6186-5AD1-2128-78C2-78BD6A6B69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-2" b="11267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38969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4244</TotalTime>
  <Words>552</Words>
  <Application>Microsoft Office PowerPoint</Application>
  <PresentationFormat>On-screen Show (4:3)</PresentationFormat>
  <Paragraphs>156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Athelas</vt:lpstr>
      <vt:lpstr>Bahnschrift</vt:lpstr>
      <vt:lpstr>Calibri</vt:lpstr>
      <vt:lpstr>Calibri Light</vt:lpstr>
      <vt:lpstr>Verdana</vt:lpstr>
      <vt:lpstr>Wingdings</vt:lpstr>
      <vt:lpstr>Office Theme</vt:lpstr>
      <vt:lpstr>Book of Daniel Class 8 – Chapter 7  Winter 2023</vt:lpstr>
      <vt:lpstr>Daniel 1-6</vt:lpstr>
      <vt:lpstr>Daniel – Rough Outline</vt:lpstr>
      <vt:lpstr>The Book of Daniel (Structure)</vt:lpstr>
      <vt:lpstr>When are we in Daniel 7</vt:lpstr>
      <vt:lpstr>Daniel 7 – Daniel’s Dream</vt:lpstr>
      <vt:lpstr>Daniel 7- Vision of the Four Beast</vt:lpstr>
      <vt:lpstr>Daniel 7:1-12</vt:lpstr>
      <vt:lpstr>Daniel 7:13-28</vt:lpstr>
      <vt:lpstr>Daniel 7 Alarm us? Comfort us? Sober us?</vt:lpstr>
      <vt:lpstr>Daniel 2-7: The Aramaic Section</vt:lpstr>
      <vt:lpstr>The Book of Daniel</vt:lpstr>
      <vt:lpstr>Daniel: Class Schedule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Gospel of Matthew</dc:title>
  <dc:creator>Microsoft Office User</dc:creator>
  <cp:lastModifiedBy>Robert McDonald</cp:lastModifiedBy>
  <cp:revision>118</cp:revision>
  <cp:lastPrinted>2021-07-18T01:38:55Z</cp:lastPrinted>
  <dcterms:created xsi:type="dcterms:W3CDTF">2021-06-02T21:14:51Z</dcterms:created>
  <dcterms:modified xsi:type="dcterms:W3CDTF">2024-01-20T22:03:36Z</dcterms:modified>
</cp:coreProperties>
</file>